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64" r:id="rId3"/>
    <p:sldId id="257" r:id="rId4"/>
    <p:sldId id="258" r:id="rId5"/>
    <p:sldId id="259" r:id="rId6"/>
    <p:sldId id="260" r:id="rId7"/>
    <p:sldId id="261" r:id="rId8"/>
    <p:sldId id="262" r:id="rId9"/>
    <p:sldId id="265" r:id="rId10"/>
    <p:sldId id="266" r:id="rId11"/>
    <p:sldId id="267" r:id="rId12"/>
    <p:sldId id="285" r:id="rId13"/>
    <p:sldId id="286" r:id="rId14"/>
    <p:sldId id="28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188" autoAdjust="0"/>
  </p:normalViewPr>
  <p:slideViewPr>
    <p:cSldViewPr>
      <p:cViewPr varScale="1">
        <p:scale>
          <a:sx n="52" d="100"/>
          <a:sy n="52" d="100"/>
        </p:scale>
        <p:origin x="-11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4283E-0C2D-4080-B97E-13299557CC72}" type="datetimeFigureOut">
              <a:rPr lang="en-US" smtClean="0"/>
              <a:pPr/>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41C902-D5A0-427F-A809-0A197A8F1B67}" type="slidenum">
              <a:rPr lang="en-US" smtClean="0"/>
              <a:pPr/>
              <a:t>‹#›</a:t>
            </a:fld>
            <a:endParaRPr lang="en-US"/>
          </a:p>
        </p:txBody>
      </p:sp>
    </p:spTree>
    <p:extLst>
      <p:ext uri="{BB962C8B-B14F-4D97-AF65-F5344CB8AC3E}">
        <p14:creationId xmlns:p14="http://schemas.microsoft.com/office/powerpoint/2010/main" val="7348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draft presentation for FIN 352 – Investments I, taught by James Dow at the California State University, Northridge.</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a powerful</a:t>
            </a:r>
            <a:r>
              <a:rPr lang="en-US" baseline="0" dirty="0" smtClean="0"/>
              <a:t> logic behind the notion of market efficiency.  If markets are inefficient then investors can make profit from taking advantage of that inefficiency, but when they do that, they cause the inefficiency to go away.  Since profit is a strong motivating force, and there are many investors out there, we would not expect inefficiencies to last long.  Indeed, if you think you see an inefficiency, you need to be able to explain why other investors are not bidding it away.</a:t>
            </a:r>
          </a:p>
          <a:p>
            <a:endParaRPr lang="en-US" baseline="0" dirty="0" smtClean="0"/>
          </a:p>
          <a:p>
            <a:r>
              <a:rPr lang="en-US" baseline="0" dirty="0" smtClean="0"/>
              <a:t>There’s a small paradox associated with this.  Market efficiency requires active investors to bid away the inefficiencies; however, active investors require extra returns to justify their activity and market efficiency says there won’t be any extra returns!  A more nuanced definition of market efficiency recognizes that you need active investors to keep the market efficiency, but posits that the extra return to the active investors is only enough to cover their additional costs.</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Much of the justification</a:t>
            </a:r>
            <a:r>
              <a:rPr lang="en-US" baseline="0" dirty="0" smtClean="0"/>
              <a:t> for market efficiency relies on the notion of irrationality, as reflected for example, in Alan Greenspan’s reference to a stock market run-up as “irrational exuberance”. This is put more colorfully in the phrase: “There are only two emotions in Wall Street: fear and greed”. The area of finance that studies how psychology affects investor behavior and markets is called behavioral finance and is an increasingly important area of research, although it hasn’t achieved the level of specificity of the more traditional fundamentals-based approach.   </a:t>
            </a:r>
          </a:p>
          <a:p>
            <a:endParaRPr lang="en-US" baseline="0" dirty="0" smtClean="0"/>
          </a:p>
          <a:p>
            <a:r>
              <a:rPr lang="en-US" dirty="0" smtClean="0"/>
              <a:t>Even if most people are irrational</a:t>
            </a:r>
            <a:r>
              <a:rPr lang="en-US" baseline="0" dirty="0" smtClean="0"/>
              <a:t> we might wonder why the more rational investors don’t simply bid away this irrationality (and make a profit in the process).  This leads us to the quote from JM Keynes.  Imagine that you think stocks are overpriced so you short the market.  Running a short position has costs which means that there’s a limit in how long you are willing to stay short.  What’s worse, there’s the possibility of the market becoming even more irrational, forcing you to add margin or face a margin call.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people</a:t>
            </a:r>
            <a:r>
              <a:rPr lang="en-US" baseline="0" dirty="0" smtClean="0"/>
              <a:t> will point to certain investors who beat the market and argue that that is evidence of market inefficiency.  The problem with this argument is that some investors will do better than the market just by luck, and the luckiest will do quite a lot better.  Is there an easy way to test whether the investor is beating the market due to luck or skill?  The answer is no, although what you would like to see is an investor who beat the market year after year.</a:t>
            </a:r>
          </a:p>
          <a:p>
            <a:endParaRPr lang="en-US" baseline="0" dirty="0" smtClean="0"/>
          </a:p>
          <a:p>
            <a:r>
              <a:rPr lang="en-US" baseline="0" dirty="0" smtClean="0"/>
              <a:t>Another approach to testing market efficiency is to see if stock returns are predictable.  According to the EMH, all known information should be reflected in stock prices/returns.  The only reason for stock returns to deviate from their average is if new information is revealed that investors didn’t know before.  However, if this is new information, they couldn’t have predicted it.  If they could have predicted it, it would already be reflected in the stock price!  Therefore, a prediction of the EMH is that stock returns should not be predictable.  This can be tested statistically.</a:t>
            </a:r>
          </a:p>
          <a:p>
            <a:endParaRPr lang="en-US" baseline="0" dirty="0" smtClean="0"/>
          </a:p>
          <a:p>
            <a:r>
              <a:rPr lang="en-US" baseline="0" dirty="0" smtClean="0"/>
              <a:t>In the next lecture, we will examine in more detail how the efficient market hypothesis is tested. </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we will go through the evidence on market efficiency in the next lecture, our basic conclusion is that stock prices are hard to predict so that it’s not easy to beat the market.  Therefore, the stock market is roughly efficiency, although there is compelling evidence that shows it’s not perfectly efficient.</a:t>
            </a:r>
          </a:p>
          <a:p>
            <a:endParaRPr lang="en-US" baseline="0" dirty="0" smtClean="0"/>
          </a:p>
          <a:p>
            <a:r>
              <a:rPr lang="en-US" baseline="0" dirty="0" smtClean="0"/>
              <a:t>The stock market tends to be most efficient in information that is easiest to process: current earnings reports and differences between companies, etc.  This kind of information is quickly and pretty accurately incorporated into stock prices.  Information that is more speculative, such as earnings in the future or the market risk premium, is more subject to psychological biases which can lead to inefficiencies and waves of optimism and pessimism.</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13</a:t>
            </a:fld>
            <a:endParaRPr lang="en-US"/>
          </a:p>
        </p:txBody>
      </p:sp>
    </p:spTree>
    <p:extLst>
      <p:ext uri="{BB962C8B-B14F-4D97-AF65-F5344CB8AC3E}">
        <p14:creationId xmlns:p14="http://schemas.microsoft.com/office/powerpoint/2010/main" val="3965385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word efficiency has a number of different meanings</a:t>
            </a:r>
            <a:r>
              <a:rPr lang="en-US" baseline="0" dirty="0" smtClean="0"/>
              <a:t> so it’s important that we’re clear about what we mean.</a:t>
            </a:r>
          </a:p>
          <a:p>
            <a:endParaRPr lang="en-US" baseline="0" dirty="0" smtClean="0"/>
          </a:p>
          <a:p>
            <a:r>
              <a:rPr lang="en-US" dirty="0" smtClean="0"/>
              <a:t>Sometimes,</a:t>
            </a:r>
            <a:r>
              <a:rPr lang="en-US" baseline="0" dirty="0" smtClean="0"/>
              <a:t> in informal discussions, people use efficiency to mean that markets always get things right or that markets work perfectly.  Any failure of a market is then evidence of market inefficiency.</a:t>
            </a:r>
          </a:p>
          <a:p>
            <a:endParaRPr lang="en-US" baseline="0" dirty="0" smtClean="0"/>
          </a:p>
          <a:p>
            <a:r>
              <a:rPr lang="en-US" baseline="0" dirty="0" smtClean="0"/>
              <a:t>We want to use the word efficiency to mean something weaker and more specific.</a:t>
            </a:r>
            <a:endParaRPr lang="en-US" dirty="0" smtClean="0"/>
          </a:p>
          <a:p>
            <a:endParaRPr lang="en-US" dirty="0" smtClean="0"/>
          </a:p>
          <a:p>
            <a:r>
              <a:rPr lang="en-US" dirty="0" smtClean="0"/>
              <a:t>Economic efficiency implies that markets allocate resources to their most efficient</a:t>
            </a:r>
            <a:r>
              <a:rPr lang="en-US" baseline="0" dirty="0" smtClean="0"/>
              <a:t> uses.  Think about the market for apples.  If farmers consistently produced many more apples than people are willing to buy, this would clearly be an inefficient result.  Or if people were willing to buy a lot of apples, but farmers didn’t respond by growing more apples, this would also be inefficient. But if a market is producing the things that people want to buy, we think of it as being efficient.</a:t>
            </a:r>
          </a:p>
          <a:p>
            <a:endParaRPr lang="en-US" baseline="0" dirty="0" smtClean="0"/>
          </a:p>
          <a:p>
            <a:r>
              <a:rPr lang="en-US" baseline="0" dirty="0" smtClean="0"/>
              <a:t>Related to this is the notion of cost efficiency.  If the growers are producing the apples in the lowest cost way and are getting them to market with the minimum transactions costs, we would think of this being efficient too.</a:t>
            </a:r>
            <a:endParaRPr lang="en-US" dirty="0" smtClean="0"/>
          </a:p>
          <a:p>
            <a:r>
              <a:rPr lang="en-US" dirty="0" smtClean="0"/>
              <a:t> </a:t>
            </a:r>
          </a:p>
          <a:p>
            <a:r>
              <a:rPr lang="en-US" dirty="0" smtClean="0"/>
              <a:t>This notion</a:t>
            </a:r>
            <a:r>
              <a:rPr lang="en-US" baseline="0" dirty="0" smtClean="0"/>
              <a:t> of allocation and cost efficiency also matters for financial markets.  Financial markets are trying to connect the suppliers and demanders of funds and it’s important that the money goes to the highest-value uses at the lowest cost.</a:t>
            </a:r>
            <a:endParaRPr lang="en-US" dirty="0" smtClean="0"/>
          </a:p>
          <a:p>
            <a:endParaRPr lang="en-US" dirty="0" smtClean="0"/>
          </a:p>
          <a:p>
            <a:r>
              <a:rPr lang="en-US" dirty="0" smtClean="0"/>
              <a:t>But in the context of investments, we use the</a:t>
            </a:r>
            <a:r>
              <a:rPr lang="en-US" baseline="0" dirty="0" smtClean="0"/>
              <a:t> word efficiency in a different way.   Efficiency refers to </a:t>
            </a:r>
            <a:r>
              <a:rPr lang="en-US" dirty="0" smtClean="0"/>
              <a:t>informational efficiency - how information is reflected in asset prices.</a:t>
            </a:r>
          </a:p>
          <a:p>
            <a:r>
              <a:rPr lang="en-US" dirty="0" smtClean="0"/>
              <a:t>	</a:t>
            </a:r>
          </a:p>
          <a:p>
            <a:r>
              <a:rPr lang="en-US" dirty="0" smtClean="0"/>
              <a:t>Broadly,</a:t>
            </a:r>
            <a:r>
              <a:rPr lang="en-US" baseline="0" dirty="0" smtClean="0"/>
              <a:t> it means that m</a:t>
            </a:r>
            <a:r>
              <a:rPr lang="en-US" dirty="0" smtClean="0"/>
              <a:t>arkets participants do the best they can with the information</a:t>
            </a:r>
            <a:r>
              <a:rPr lang="en-US" baseline="0" dirty="0" smtClean="0"/>
              <a:t> the have</a:t>
            </a:r>
            <a:r>
              <a:rPr lang="en-US" dirty="0" smtClean="0"/>
              <a:t>, but that</a:t>
            </a:r>
            <a:r>
              <a:rPr lang="en-US" baseline="0" dirty="0" smtClean="0"/>
              <a:t> their information is not perfect and this can lead to mistakes.  </a:t>
            </a:r>
            <a:endParaRPr lang="en-US" dirty="0" smtClean="0"/>
          </a:p>
          <a:p>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make this operational,</a:t>
            </a:r>
            <a:r>
              <a:rPr lang="en-US" baseline="0" dirty="0" smtClean="0"/>
              <a:t> </a:t>
            </a:r>
          </a:p>
          <a:p>
            <a:endParaRPr lang="en-US" baseline="0" dirty="0" smtClean="0"/>
          </a:p>
          <a:p>
            <a:r>
              <a:rPr lang="en-US" baseline="0" dirty="0" smtClean="0"/>
              <a:t>At it’s extreme, this means that investors taking into account all the different information that they have and use that to determine their best estimate of the value of some asset (such as a stock or bond) and that the price of the asset in the market will reflect that value.</a:t>
            </a:r>
          </a:p>
          <a:p>
            <a:endParaRPr lang="en-US" baseline="0" dirty="0" smtClean="0"/>
          </a:p>
          <a:p>
            <a:r>
              <a:rPr lang="en-US" baseline="0" dirty="0" smtClean="0"/>
              <a:t>In order to test this hypothesis, we have to define what </a:t>
            </a:r>
            <a:r>
              <a:rPr lang="en-US" i="1" baseline="0" dirty="0" smtClean="0"/>
              <a:t>all</a:t>
            </a:r>
            <a:r>
              <a:rPr lang="en-US" baseline="0" dirty="0" smtClean="0"/>
              <a:t> and </a:t>
            </a:r>
            <a:r>
              <a:rPr lang="en-US" i="1" baseline="0" dirty="0" smtClean="0"/>
              <a:t>fully</a:t>
            </a:r>
            <a:r>
              <a:rPr lang="en-US" baseline="0" dirty="0" smtClean="0"/>
              <a:t> means – and much of this lecture will focus on doing that.</a:t>
            </a:r>
          </a:p>
          <a:p>
            <a:endParaRPr lang="en-US" baseline="0" dirty="0" smtClean="0"/>
          </a:p>
          <a:p>
            <a:r>
              <a:rPr lang="en-US" baseline="0" dirty="0" smtClean="0"/>
              <a:t>However, when thinking about market efficiency it’s important to remember that it’s not an all-or-nothing hypothesis. Some financial markets may be more efficient than others or may be more efficient incorporating some kinds of information than others.  Markets could be “mostly” efficient, if not totally efficient.</a:t>
            </a: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D041C902-D5A0-427F-A809-0A197A8F1B6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make the idea</a:t>
            </a:r>
            <a:r>
              <a:rPr lang="en-US" baseline="0" dirty="0" smtClean="0"/>
              <a:t> of market efficiency more concrete, we can rephrase the issue in terms of four questions.</a:t>
            </a:r>
          </a:p>
          <a:p>
            <a:endParaRPr lang="en-US" baseline="0" dirty="0" smtClean="0"/>
          </a:p>
          <a:p>
            <a:r>
              <a:rPr lang="en-US" baseline="0" dirty="0" smtClean="0"/>
              <a:t>We’ll look at how each of these questions can be applied to an example with the Boeing Corporation and how the answers would affect investors.</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In an efficient market, the new</a:t>
            </a:r>
            <a:r>
              <a:rPr lang="en-US" baseline="0" dirty="0" smtClean="0"/>
              <a:t> information should quickly be reflected in the stock price.  Once investors realize that Boeing will be more profitable with this new contract, they should immediately buy Boeing stock, pushing up the price.  Evidence for informational </a:t>
            </a:r>
            <a:r>
              <a:rPr lang="en-US" i="1" baseline="0" dirty="0" smtClean="0"/>
              <a:t>inefficiency</a:t>
            </a:r>
            <a:r>
              <a:rPr lang="en-US" baseline="0" dirty="0" smtClean="0"/>
              <a:t> would be if the price of Boeing stock didn’t move until the next day or the day after.</a:t>
            </a:r>
          </a:p>
          <a:p>
            <a:endParaRPr lang="en-US" baseline="0" dirty="0" smtClean="0"/>
          </a:p>
          <a:p>
            <a:r>
              <a:rPr lang="en-US" dirty="0" smtClean="0"/>
              <a:t>Notice that this</a:t>
            </a:r>
            <a:r>
              <a:rPr lang="en-US" baseline="0" dirty="0" smtClean="0"/>
              <a:t> inefficiency would open up a profitably investing opportunity.  If you bought Boeing stock on the first day, but the price didn’t move until the second day when the rest of the investors reacted, you could make an easy profit.  This is going to be a common theme: if there are market inefficiencies, there are likely profitable opportunities for investors.  However, if investors react to these inefficiencies (by buying Boeing stock) that will drive up the price causing the inefficiency to disappear!</a:t>
            </a:r>
            <a:endParaRPr lang="en-US" dirty="0" smtClean="0"/>
          </a:p>
          <a:p>
            <a:endParaRPr lang="en-US" dirty="0" smtClean="0"/>
          </a:p>
          <a:p>
            <a:endParaRPr lang="en-US" dirty="0" smtClean="0"/>
          </a:p>
          <a:p>
            <a:r>
              <a:rPr lang="en-US" dirty="0" smtClean="0"/>
              <a:t>+ Rothschild</a:t>
            </a:r>
            <a:r>
              <a:rPr lang="en-US" baseline="0" dirty="0" smtClean="0"/>
              <a:t> story</a:t>
            </a:r>
          </a:p>
          <a:p>
            <a:r>
              <a:rPr lang="en-US" baseline="0" dirty="0" smtClean="0"/>
              <a:t>Computerized trading, flash crash</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Market efficiency assumes that investors are using all information</a:t>
            </a:r>
            <a:r>
              <a:rPr lang="en-US" baseline="0" dirty="0" smtClean="0"/>
              <a:t> available to them to determine the value of an asset. We consider markets to be inefficient if the prices of the assets do not reflect all of the information available.  If you have access to more information, or do more research, this could give you an advantage in determining the appropriate price of the asset.  </a:t>
            </a:r>
          </a:p>
          <a:p>
            <a:endParaRPr lang="en-US" baseline="0" dirty="0" smtClean="0"/>
          </a:p>
          <a:p>
            <a:r>
              <a:rPr lang="en-US" baseline="0" dirty="0" smtClean="0"/>
              <a:t>One way to ask the question “are markets efficient?” is to look at what information investors pay attention to.</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question looks at the “fully” part of our definition of market efficiency.  Once we know all of the new</a:t>
            </a:r>
            <a:r>
              <a:rPr lang="en-US" baseline="0" dirty="0" smtClean="0"/>
              <a:t> information about Boeing, we need to sit down and determine what Boeing stock is worth.  How do we do that?  This is really a two-part problem.  We need to determine how the new contract will affect Boeing’s profitability, and given it’s future profitability, what it’s stock price should be.</a:t>
            </a:r>
          </a:p>
          <a:p>
            <a:endParaRPr lang="en-US" baseline="0" dirty="0" smtClean="0"/>
          </a:p>
          <a:p>
            <a:r>
              <a:rPr lang="en-US" baseline="0" dirty="0" smtClean="0"/>
              <a:t>To evaluate this statement, we need a theory that tells us how to determine the appropriate stock price.  We’ll look at this issue later (it’s called “valuation’”) but the assumption for efficient markets is that there is a correct answer and that investors are doing the calculations correctly.  </a:t>
            </a:r>
          </a:p>
          <a:p>
            <a:endParaRPr lang="en-US" baseline="0" dirty="0" smtClean="0"/>
          </a:p>
          <a:p>
            <a:r>
              <a:rPr lang="en-US" baseline="0" dirty="0" smtClean="0"/>
              <a:t>It’s important to point out that the valuation will depend on what investor’s expect and, because the world is uncertain, investors will surely be wrong in their forecasts.  However, market efficiency does not assume that investors are always correct, just that they made the best possible estimate given the information available.</a:t>
            </a:r>
          </a:p>
          <a:p>
            <a:endParaRPr lang="en-US" baseline="0" dirty="0" smtClean="0"/>
          </a:p>
        </p:txBody>
      </p:sp>
      <p:sp>
        <p:nvSpPr>
          <p:cNvPr id="4" name="Slide Number Placeholder 3"/>
          <p:cNvSpPr>
            <a:spLocks noGrp="1"/>
          </p:cNvSpPr>
          <p:nvPr>
            <p:ph type="sldNum" sz="quarter" idx="10"/>
          </p:nvPr>
        </p:nvSpPr>
        <p:spPr/>
        <p:txBody>
          <a:bodyPr/>
          <a:lstStyle/>
          <a:p>
            <a:fld id="{D041C902-D5A0-427F-A809-0A197A8F1B6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it’s argued</a:t>
            </a:r>
            <a:r>
              <a:rPr lang="en-US" baseline="0" dirty="0" smtClean="0"/>
              <a:t> that the stock market is driven by waves of investor optimism and pessimism rather than the types of calculations we talked about on the previous slides.  Here, the problem is not that investors are incorrectly using relevant information, rather it’s things that “shouldn’t” matter are having an effect (where “shouldn’t” refers to the notion that the price of a stock should reflect it’s economic valuation).</a:t>
            </a:r>
          </a:p>
          <a:p>
            <a:endParaRPr lang="en-US" baseline="0" dirty="0" smtClean="0"/>
          </a:p>
          <a:p>
            <a:r>
              <a:rPr lang="en-US" baseline="0" dirty="0" smtClean="0"/>
              <a:t>One version of this story is that stock prices will tend to reflect their economic valuation in the “long run”, but short-run psychological factors will cause prices to temporarily be too high or too low.  If this kind of inefficiency exists, investors can profit it from it by doing the reverse – buying stock when everyone else is excessively pessimistic and then selling when the market becomes excessively optimistic.</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we believe about market efficiency will determine how we invest.  If we believe</a:t>
            </a:r>
            <a:r>
              <a:rPr lang="en-US" baseline="0" dirty="0" smtClean="0"/>
              <a:t> that markets are generally efficiency, then there is no point in trying to beat the market.  Looking for undervalued or overvalued assets will just cost us time and money and not lead to any extra return.  Our best investing strategy is to hold a low-cost diversified portfolio with the appropriate level of  risk (the strategy we discussed in the part of the course on “asset allocation”)</a:t>
            </a:r>
          </a:p>
          <a:p>
            <a:endParaRPr lang="en-US" baseline="0" dirty="0" smtClean="0"/>
          </a:p>
          <a:p>
            <a:r>
              <a:rPr lang="en-US" baseline="0" dirty="0" smtClean="0"/>
              <a:t>On the other hand, if markets are inefficient there is the potential to earn a higher return by being an “active investor”, that is, studying the market to look for unappreciated investment opportunities.  However, it’s important to recognize that just because market inefficiencies exists, it doesn’t mean that we can necessarily profit from them.  If you are an active investor, you need to be able to explain which particularly market inefficiency justifies your investing strategy and why you will be better than other investors in taking advantage of it.</a:t>
            </a:r>
          </a:p>
          <a:p>
            <a:endParaRPr lang="en-US" baseline="0" dirty="0" smtClean="0"/>
          </a:p>
          <a:p>
            <a:r>
              <a:rPr lang="en-US" baseline="0" dirty="0" smtClean="0"/>
              <a:t>You can think of this as a two-part process.  In part one, ask yourself whether markets are generally efficient.  If your answer is yes, then you should start with our basic asset allocation strategy.  If your answer is no, ask yourself whether you have the time, interest and skill to take advantage of the inefficiency.  If the answer is no, then the basic asset allocation strategy is still the best approach.  If the answer is yes then you’ll need to take the rest of the class to learn about active investing techniques.</a:t>
            </a:r>
            <a:endParaRPr lang="en-US" dirty="0"/>
          </a:p>
        </p:txBody>
      </p:sp>
      <p:sp>
        <p:nvSpPr>
          <p:cNvPr id="4" name="Slide Number Placeholder 3"/>
          <p:cNvSpPr>
            <a:spLocks noGrp="1"/>
          </p:cNvSpPr>
          <p:nvPr>
            <p:ph type="sldNum" sz="quarter" idx="10"/>
          </p:nvPr>
        </p:nvSpPr>
        <p:spPr/>
        <p:txBody>
          <a:bodyPr/>
          <a:lstStyle/>
          <a:p>
            <a:fld id="{D041C902-D5A0-427F-A809-0A197A8F1B6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9DF497A-92F9-4F16-AA0C-826073B9C3D0}"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004A4-5935-4CF6-B126-8D75918583D4}"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DF497A-92F9-4F16-AA0C-826073B9C3D0}"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DF497A-92F9-4F16-AA0C-826073B9C3D0}" type="datetimeFigureOut">
              <a:rPr lang="en-US" smtClean="0"/>
              <a:pPr/>
              <a:t>3/18/2013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DF497A-92F9-4F16-AA0C-826073B9C3D0}"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DF497A-92F9-4F16-AA0C-826073B9C3D0}"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004A4-5935-4CF6-B126-8D75918583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DF497A-92F9-4F16-AA0C-826073B9C3D0}"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DF497A-92F9-4F16-AA0C-826073B9C3D0}" type="datetimeFigureOut">
              <a:rPr lang="en-US" smtClean="0"/>
              <a:pPr/>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DF497A-92F9-4F16-AA0C-826073B9C3D0}" type="datetimeFigureOut">
              <a:rPr lang="en-US" smtClean="0"/>
              <a:pPr/>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F497A-92F9-4F16-AA0C-826073B9C3D0}" type="datetimeFigureOut">
              <a:rPr lang="en-US" smtClean="0"/>
              <a:pPr/>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0004A4-5935-4CF6-B126-8D75918583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DF497A-92F9-4F16-AA0C-826073B9C3D0}"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004A4-5935-4CF6-B126-8D75918583D4}"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9DF497A-92F9-4F16-AA0C-826073B9C3D0}" type="datetimeFigureOut">
              <a:rPr lang="en-US" smtClean="0"/>
              <a:pPr/>
              <a:t>3/18/2013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7F0004A4-5935-4CF6-B126-8D75918583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9DF497A-92F9-4F16-AA0C-826073B9C3D0}" type="datetimeFigureOut">
              <a:rPr lang="en-US" smtClean="0"/>
              <a:pPr/>
              <a:t>3/18/2013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F0004A4-5935-4CF6-B126-8D75918583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does market efficiency mean?</a:t>
            </a:r>
            <a:endParaRPr lang="en-US" dirty="0"/>
          </a:p>
        </p:txBody>
      </p:sp>
      <p:sp>
        <p:nvSpPr>
          <p:cNvPr id="3" name="Subtitle 2"/>
          <p:cNvSpPr>
            <a:spLocks noGrp="1"/>
          </p:cNvSpPr>
          <p:nvPr>
            <p:ph type="subTitle" idx="1"/>
          </p:nvPr>
        </p:nvSpPr>
        <p:spPr/>
        <p:txBody>
          <a:bodyPr/>
          <a:lstStyle/>
          <a:p>
            <a:r>
              <a:rPr lang="en-US" dirty="0" smtClean="0"/>
              <a:t>FIN 352 – Professor Dow</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markets should be efficient</a:t>
            </a:r>
            <a:endParaRPr lang="en-US" dirty="0"/>
          </a:p>
        </p:txBody>
      </p:sp>
      <p:sp>
        <p:nvSpPr>
          <p:cNvPr id="3" name="Content Placeholder 2"/>
          <p:cNvSpPr>
            <a:spLocks noGrp="1"/>
          </p:cNvSpPr>
          <p:nvPr>
            <p:ph idx="1"/>
          </p:nvPr>
        </p:nvSpPr>
        <p:spPr/>
        <p:txBody>
          <a:bodyPr/>
          <a:lstStyle/>
          <a:p>
            <a:endParaRPr lang="en-US" dirty="0" smtClean="0"/>
          </a:p>
          <a:p>
            <a:r>
              <a:rPr lang="en-US" dirty="0" smtClean="0"/>
              <a:t>Incentives to make money</a:t>
            </a:r>
          </a:p>
          <a:p>
            <a:endParaRPr lang="en-US" dirty="0" smtClean="0"/>
          </a:p>
          <a:p>
            <a:r>
              <a:rPr lang="en-US" dirty="0" smtClean="0"/>
              <a:t>Paradox: impossibility of perfectly efficient markets.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markets might not be efficient</a:t>
            </a:r>
            <a:endParaRPr lang="en-US" dirty="0"/>
          </a:p>
        </p:txBody>
      </p:sp>
      <p:sp>
        <p:nvSpPr>
          <p:cNvPr id="3" name="Content Placeholder 2"/>
          <p:cNvSpPr>
            <a:spLocks noGrp="1"/>
          </p:cNvSpPr>
          <p:nvPr>
            <p:ph idx="1"/>
          </p:nvPr>
        </p:nvSpPr>
        <p:spPr/>
        <p:txBody>
          <a:bodyPr/>
          <a:lstStyle/>
          <a:p>
            <a:endParaRPr lang="en-US" dirty="0" smtClean="0"/>
          </a:p>
          <a:p>
            <a:r>
              <a:rPr lang="en-US" dirty="0" smtClean="0"/>
              <a:t>Psychological biases: behavioral finance.</a:t>
            </a:r>
          </a:p>
          <a:p>
            <a:endParaRPr lang="en-US" dirty="0" smtClean="0"/>
          </a:p>
          <a:p>
            <a:r>
              <a:rPr lang="en-US" dirty="0" smtClean="0"/>
              <a:t>“Markets can remain irrational longer than you can remain solvent”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test?</a:t>
            </a:r>
            <a:endParaRPr lang="en-US" dirty="0"/>
          </a:p>
        </p:txBody>
      </p:sp>
      <p:sp>
        <p:nvSpPr>
          <p:cNvPr id="3" name="Content Placeholder 2"/>
          <p:cNvSpPr>
            <a:spLocks noGrp="1"/>
          </p:cNvSpPr>
          <p:nvPr>
            <p:ph idx="1"/>
          </p:nvPr>
        </p:nvSpPr>
        <p:spPr/>
        <p:txBody>
          <a:bodyPr>
            <a:normAutofit/>
          </a:bodyPr>
          <a:lstStyle/>
          <a:p>
            <a:r>
              <a:rPr lang="en-US" dirty="0" smtClean="0"/>
              <a:t>Do investors beat the market in practice?</a:t>
            </a:r>
          </a:p>
          <a:p>
            <a:pPr lvl="1"/>
            <a:r>
              <a:rPr lang="en-US" dirty="0" smtClean="0"/>
              <a:t>Luck vs. Skill.</a:t>
            </a:r>
          </a:p>
          <a:p>
            <a:pPr lvl="1"/>
            <a:endParaRPr lang="en-US" dirty="0" smtClean="0"/>
          </a:p>
          <a:p>
            <a:r>
              <a:rPr lang="en-US" dirty="0" smtClean="0"/>
              <a:t>Predictability of stock returns?</a:t>
            </a:r>
          </a:p>
          <a:p>
            <a:endParaRPr lang="en-US" dirty="0"/>
          </a:p>
          <a:p>
            <a:r>
              <a:rPr lang="en-US" dirty="0" smtClean="0"/>
              <a:t>Details of tests in next lecture.</a:t>
            </a:r>
          </a:p>
          <a:p>
            <a:endParaRPr lang="en-US" dirty="0"/>
          </a:p>
        </p:txBody>
      </p:sp>
    </p:spTree>
    <p:extLst>
      <p:ext uri="{BB962C8B-B14F-4D97-AF65-F5344CB8AC3E}">
        <p14:creationId xmlns:p14="http://schemas.microsoft.com/office/powerpoint/2010/main" val="346920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evidence say?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market is roughly efficient – stock prices are hard to predict.</a:t>
            </a:r>
          </a:p>
          <a:p>
            <a:endParaRPr lang="en-US" dirty="0"/>
          </a:p>
          <a:p>
            <a:r>
              <a:rPr lang="en-US" dirty="0" smtClean="0"/>
              <a:t>The market is not perfectly efficient.</a:t>
            </a:r>
          </a:p>
          <a:p>
            <a:endParaRPr lang="en-US" dirty="0"/>
          </a:p>
          <a:p>
            <a:r>
              <a:rPr lang="en-US" dirty="0" smtClean="0"/>
              <a:t>More efficient with some kinds of information than others.</a:t>
            </a:r>
          </a:p>
          <a:p>
            <a:pPr lvl="1"/>
            <a:r>
              <a:rPr lang="en-US" dirty="0" smtClean="0"/>
              <a:t>Quickly incorporates new </a:t>
            </a:r>
            <a:r>
              <a:rPr lang="en-US" dirty="0" smtClean="0"/>
              <a:t>information.</a:t>
            </a:r>
            <a:endParaRPr lang="en-US" dirty="0" smtClean="0"/>
          </a:p>
          <a:p>
            <a:pPr lvl="1"/>
            <a:r>
              <a:rPr lang="en-US" dirty="0" smtClean="0"/>
              <a:t>Better at comparing companies rather than determining overall levels.</a:t>
            </a:r>
          </a:p>
          <a:p>
            <a:pPr lvl="1"/>
            <a:r>
              <a:rPr lang="en-US" dirty="0" smtClean="0"/>
              <a:t> Irrational exuberance.</a:t>
            </a:r>
            <a:endParaRPr lang="en-US" dirty="0"/>
          </a:p>
        </p:txBody>
      </p:sp>
    </p:spTree>
    <p:extLst>
      <p:ext uri="{BB962C8B-B14F-4D97-AF65-F5344CB8AC3E}">
        <p14:creationId xmlns:p14="http://schemas.microsoft.com/office/powerpoint/2010/main" val="93114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Investors</a:t>
            </a:r>
            <a:endParaRPr lang="en-US" dirty="0"/>
          </a:p>
        </p:txBody>
      </p:sp>
      <p:sp>
        <p:nvSpPr>
          <p:cNvPr id="3" name="Content Placeholder 2"/>
          <p:cNvSpPr>
            <a:spLocks noGrp="1"/>
          </p:cNvSpPr>
          <p:nvPr>
            <p:ph idx="1"/>
          </p:nvPr>
        </p:nvSpPr>
        <p:spPr/>
        <p:txBody>
          <a:bodyPr/>
          <a:lstStyle/>
          <a:p>
            <a:r>
              <a:rPr lang="en-US" dirty="0" smtClean="0"/>
              <a:t>If you think markets are inefficient,</a:t>
            </a:r>
          </a:p>
          <a:p>
            <a:endParaRPr lang="en-US" dirty="0"/>
          </a:p>
          <a:p>
            <a:r>
              <a:rPr lang="en-US" dirty="0" smtClean="0"/>
              <a:t>you should be able to explain what the inefficiency is and why you can take advantage of it.</a:t>
            </a:r>
          </a:p>
          <a:p>
            <a:endParaRPr lang="en-US" dirty="0" smtClean="0"/>
          </a:p>
          <a:p>
            <a:r>
              <a:rPr lang="en-US" dirty="0" smtClean="0"/>
              <a:t>Otherwise, passive investing is the better strategy.</a:t>
            </a:r>
            <a:endParaRPr lang="en-US" dirty="0"/>
          </a:p>
          <a:p>
            <a:endParaRPr lang="en-US" dirty="0"/>
          </a:p>
        </p:txBody>
      </p:sp>
    </p:spTree>
    <p:extLst>
      <p:ext uri="{BB962C8B-B14F-4D97-AF65-F5344CB8AC3E}">
        <p14:creationId xmlns:p14="http://schemas.microsoft.com/office/powerpoint/2010/main" val="17324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we mean by “efficiency”?</a:t>
            </a:r>
            <a:endParaRPr lang="en-US" dirty="0"/>
          </a:p>
        </p:txBody>
      </p:sp>
      <p:sp>
        <p:nvSpPr>
          <p:cNvPr id="3" name="Content Placeholder 2"/>
          <p:cNvSpPr>
            <a:spLocks noGrp="1"/>
          </p:cNvSpPr>
          <p:nvPr>
            <p:ph idx="1"/>
          </p:nvPr>
        </p:nvSpPr>
        <p:spPr/>
        <p:txBody>
          <a:bodyPr/>
          <a:lstStyle/>
          <a:p>
            <a:r>
              <a:rPr lang="en-US" dirty="0" smtClean="0"/>
              <a:t>Common meaning: Markets always get things right.</a:t>
            </a:r>
          </a:p>
          <a:p>
            <a:endParaRPr lang="en-US" dirty="0" smtClean="0"/>
          </a:p>
          <a:p>
            <a:r>
              <a:rPr lang="en-US" dirty="0" smtClean="0"/>
              <a:t>Economic:  Markets allocate resources to their most efficient uses.</a:t>
            </a:r>
          </a:p>
          <a:p>
            <a:endParaRPr lang="en-US" dirty="0" smtClean="0"/>
          </a:p>
          <a:p>
            <a:r>
              <a:rPr lang="en-US" dirty="0" smtClean="0"/>
              <a:t>Financial: Markets are </a:t>
            </a:r>
            <a:r>
              <a:rPr lang="en-US" dirty="0" err="1" smtClean="0"/>
              <a:t>informationally</a:t>
            </a:r>
            <a:r>
              <a:rPr lang="en-US" dirty="0" smtClean="0"/>
              <a:t> efficient.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Efficient Market Hypothesis</a:t>
            </a:r>
            <a:endParaRPr lang="en-US" dirty="0"/>
          </a:p>
        </p:txBody>
      </p:sp>
      <p:sp>
        <p:nvSpPr>
          <p:cNvPr id="3" name="Content Placeholder 2"/>
          <p:cNvSpPr>
            <a:spLocks noGrp="1"/>
          </p:cNvSpPr>
          <p:nvPr>
            <p:ph idx="1"/>
          </p:nvPr>
        </p:nvSpPr>
        <p:spPr/>
        <p:txBody>
          <a:bodyPr/>
          <a:lstStyle/>
          <a:p>
            <a:endParaRPr lang="en-US" dirty="0" smtClean="0"/>
          </a:p>
          <a:p>
            <a:r>
              <a:rPr lang="en-US" dirty="0" smtClean="0"/>
              <a:t>Asset prices fully incorporate all available information.</a:t>
            </a:r>
          </a:p>
          <a:p>
            <a:endParaRPr lang="en-US" dirty="0"/>
          </a:p>
          <a:p>
            <a:endParaRPr lang="en-US" dirty="0" smtClean="0"/>
          </a:p>
          <a:p>
            <a:r>
              <a:rPr lang="en-US" dirty="0" smtClean="0"/>
              <a:t>What does </a:t>
            </a:r>
            <a:r>
              <a:rPr lang="en-US" i="1" dirty="0" smtClean="0"/>
              <a:t>all </a:t>
            </a:r>
            <a:r>
              <a:rPr lang="en-US" dirty="0" smtClean="0"/>
              <a:t>mean?</a:t>
            </a:r>
          </a:p>
          <a:p>
            <a:r>
              <a:rPr lang="en-US" dirty="0" smtClean="0"/>
              <a:t>What does </a:t>
            </a:r>
            <a:r>
              <a:rPr lang="en-US" i="1" dirty="0" smtClean="0"/>
              <a:t>fully</a:t>
            </a:r>
            <a:r>
              <a:rPr lang="en-US" dirty="0" smtClean="0"/>
              <a:t> mean?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interrelated questions about information efficiency</a:t>
            </a:r>
            <a:endParaRPr lang="en-US" dirty="0"/>
          </a:p>
        </p:txBody>
      </p:sp>
      <p:sp>
        <p:nvSpPr>
          <p:cNvPr id="3" name="Content Placeholder 2"/>
          <p:cNvSpPr>
            <a:spLocks noGrp="1"/>
          </p:cNvSpPr>
          <p:nvPr>
            <p:ph idx="1"/>
          </p:nvPr>
        </p:nvSpPr>
        <p:spPr/>
        <p:txBody>
          <a:bodyPr/>
          <a:lstStyle/>
          <a:p>
            <a:r>
              <a:rPr lang="en-US" dirty="0" smtClean="0"/>
              <a:t>How </a:t>
            </a:r>
            <a:r>
              <a:rPr lang="en-US" i="1" dirty="0" smtClean="0"/>
              <a:t>quickly </a:t>
            </a:r>
            <a:r>
              <a:rPr lang="en-US" dirty="0" smtClean="0"/>
              <a:t>is new information incorporated?</a:t>
            </a:r>
          </a:p>
          <a:p>
            <a:endParaRPr lang="en-US" i="1" dirty="0" smtClean="0"/>
          </a:p>
          <a:p>
            <a:r>
              <a:rPr lang="en-US" i="1" dirty="0" smtClean="0"/>
              <a:t>What </a:t>
            </a:r>
            <a:r>
              <a:rPr lang="en-US" dirty="0" smtClean="0"/>
              <a:t>information is incorporated?</a:t>
            </a:r>
          </a:p>
          <a:p>
            <a:endParaRPr lang="en-US" dirty="0" smtClean="0"/>
          </a:p>
          <a:p>
            <a:r>
              <a:rPr lang="en-US" dirty="0" smtClean="0"/>
              <a:t>Is information incorporated </a:t>
            </a:r>
            <a:r>
              <a:rPr lang="en-US" i="1" dirty="0" smtClean="0"/>
              <a:t>correctly</a:t>
            </a:r>
            <a:r>
              <a:rPr lang="en-US" dirty="0" smtClean="0"/>
              <a:t>?</a:t>
            </a:r>
          </a:p>
          <a:p>
            <a:endParaRPr lang="en-US" dirty="0" smtClean="0"/>
          </a:p>
          <a:p>
            <a:r>
              <a:rPr lang="en-US" dirty="0" smtClean="0"/>
              <a:t>Does </a:t>
            </a:r>
            <a:r>
              <a:rPr lang="en-US" i="1" dirty="0" smtClean="0"/>
              <a:t>extraneous</a:t>
            </a:r>
            <a:r>
              <a:rPr lang="en-US" dirty="0" smtClean="0"/>
              <a:t> information matter?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Boeing Example</a:t>
            </a:r>
            <a:endParaRPr lang="en-US" dirty="0"/>
          </a:p>
        </p:txBody>
      </p:sp>
      <p:sp>
        <p:nvSpPr>
          <p:cNvPr id="3" name="Content Placeholder 2"/>
          <p:cNvSpPr>
            <a:spLocks noGrp="1"/>
          </p:cNvSpPr>
          <p:nvPr>
            <p:ph idx="1"/>
          </p:nvPr>
        </p:nvSpPr>
        <p:spPr/>
        <p:txBody>
          <a:bodyPr/>
          <a:lstStyle/>
          <a:p>
            <a:r>
              <a:rPr lang="en-US" dirty="0" smtClean="0"/>
              <a:t>The government announces that Boeing will get a contract to build tankers.</a:t>
            </a:r>
          </a:p>
          <a:p>
            <a:endParaRPr lang="en-US" dirty="0"/>
          </a:p>
          <a:p>
            <a:r>
              <a:rPr lang="en-US" dirty="0" smtClean="0"/>
              <a:t>How</a:t>
            </a:r>
            <a:r>
              <a:rPr lang="en-US" i="1" dirty="0" smtClean="0"/>
              <a:t> quickly </a:t>
            </a:r>
            <a:r>
              <a:rPr lang="en-US" dirty="0" smtClean="0"/>
              <a:t>does this news get reflected in Boeing’s stock price?</a:t>
            </a:r>
          </a:p>
          <a:p>
            <a:endParaRPr lang="en-US" dirty="0"/>
          </a:p>
          <a:p>
            <a:r>
              <a:rPr lang="en-US" dirty="0" smtClean="0"/>
              <a:t>Can you be the first to the market and buy Boeing stock before the price increases?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Boeing, cont’d.</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
            </a:r>
          </a:p>
          <a:p>
            <a:r>
              <a:rPr lang="en-US" dirty="0" smtClean="0"/>
              <a:t>Say that the government announces some information about the contract, provides other information in reports and keeps some other information private.</a:t>
            </a:r>
          </a:p>
          <a:p>
            <a:pPr>
              <a:buNone/>
            </a:pPr>
            <a:endParaRPr lang="en-US" dirty="0"/>
          </a:p>
          <a:p>
            <a:r>
              <a:rPr lang="en-US" i="1" dirty="0" smtClean="0"/>
              <a:t>What information </a:t>
            </a:r>
            <a:r>
              <a:rPr lang="en-US" dirty="0" smtClean="0"/>
              <a:t>do people pay attention to?</a:t>
            </a:r>
          </a:p>
          <a:p>
            <a:pPr>
              <a:buNone/>
            </a:pPr>
            <a:endParaRPr lang="en-US" dirty="0"/>
          </a:p>
          <a:p>
            <a:r>
              <a:rPr lang="en-US" dirty="0" smtClean="0"/>
              <a:t>Can you gain by using information that is available and that others ignore?</a:t>
            </a:r>
            <a:endParaRPr lang="en-US" dirty="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Boeing, cont’d.</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government releases information about how many planes they intend to buy and at what price.</a:t>
            </a:r>
          </a:p>
          <a:p>
            <a:endParaRPr lang="en-US" dirty="0"/>
          </a:p>
          <a:p>
            <a:r>
              <a:rPr lang="en-US" dirty="0" smtClean="0"/>
              <a:t>Do investors </a:t>
            </a:r>
            <a:r>
              <a:rPr lang="en-US" i="1" dirty="0" smtClean="0"/>
              <a:t>correctly </a:t>
            </a:r>
            <a:r>
              <a:rPr lang="en-US" dirty="0" smtClean="0"/>
              <a:t>forecast how that will affect Boeing’s profitability and price?</a:t>
            </a:r>
          </a:p>
          <a:p>
            <a:endParaRPr lang="en-US" dirty="0" smtClean="0"/>
          </a:p>
          <a:p>
            <a:r>
              <a:rPr lang="en-US" dirty="0" smtClean="0"/>
              <a:t>Can you do a better job in forecasting?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Boeing, cont’d.</a:t>
            </a:r>
            <a:endParaRPr lang="en-US" dirty="0"/>
          </a:p>
        </p:txBody>
      </p:sp>
      <p:sp>
        <p:nvSpPr>
          <p:cNvPr id="3" name="Content Placeholder 2"/>
          <p:cNvSpPr>
            <a:spLocks noGrp="1"/>
          </p:cNvSpPr>
          <p:nvPr>
            <p:ph idx="1"/>
          </p:nvPr>
        </p:nvSpPr>
        <p:spPr/>
        <p:txBody>
          <a:bodyPr/>
          <a:lstStyle/>
          <a:p>
            <a:endParaRPr lang="en-US" dirty="0" smtClean="0"/>
          </a:p>
          <a:p>
            <a:r>
              <a:rPr lang="en-US" dirty="0" smtClean="0"/>
              <a:t>If there </a:t>
            </a:r>
            <a:r>
              <a:rPr lang="en-US" i="1" dirty="0" smtClean="0"/>
              <a:t>wasn’t any new information</a:t>
            </a:r>
            <a:r>
              <a:rPr lang="en-US" dirty="0"/>
              <a:t> </a:t>
            </a:r>
            <a:r>
              <a:rPr lang="en-US" dirty="0" smtClean="0"/>
              <a:t>about Boeing profitability, might investors still change their opinion about Boeing stock?</a:t>
            </a:r>
          </a:p>
          <a:p>
            <a:endParaRPr lang="en-US" dirty="0"/>
          </a:p>
          <a:p>
            <a:r>
              <a:rPr lang="en-US" dirty="0" smtClean="0"/>
              <a:t>Could you take advantage of this behavior?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it matter?</a:t>
            </a:r>
            <a:endParaRPr lang="en-US" dirty="0"/>
          </a:p>
        </p:txBody>
      </p:sp>
      <p:sp>
        <p:nvSpPr>
          <p:cNvPr id="3" name="Content Placeholder 2"/>
          <p:cNvSpPr>
            <a:spLocks noGrp="1"/>
          </p:cNvSpPr>
          <p:nvPr>
            <p:ph idx="1"/>
          </p:nvPr>
        </p:nvSpPr>
        <p:spPr/>
        <p:txBody>
          <a:bodyPr/>
          <a:lstStyle/>
          <a:p>
            <a:endParaRPr lang="en-US" dirty="0" smtClean="0"/>
          </a:p>
          <a:p>
            <a:r>
              <a:rPr lang="en-US" dirty="0" smtClean="0"/>
              <a:t>If markets get the price right, no point in trying to beat the market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859</TotalTime>
  <Words>2440</Words>
  <Application>Microsoft Office PowerPoint</Application>
  <PresentationFormat>On-screen Show (4:3)</PresentationFormat>
  <Paragraphs>164</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Module</vt:lpstr>
      <vt:lpstr>What does market efficiency mean?</vt:lpstr>
      <vt:lpstr>What do we mean by “efficiency”?</vt:lpstr>
      <vt:lpstr>Efficient Market Hypothesis</vt:lpstr>
      <vt:lpstr>Four interrelated questions about information efficiency</vt:lpstr>
      <vt:lpstr>Boeing Example</vt:lpstr>
      <vt:lpstr>Boeing, cont’d.</vt:lpstr>
      <vt:lpstr>Boeing, cont’d.</vt:lpstr>
      <vt:lpstr>Boeing, cont’d.</vt:lpstr>
      <vt:lpstr>Why does it matter?</vt:lpstr>
      <vt:lpstr>Why markets should be efficient</vt:lpstr>
      <vt:lpstr>Why markets might not be efficient</vt:lpstr>
      <vt:lpstr>How to test?</vt:lpstr>
      <vt:lpstr>What does the evidence say?</vt:lpstr>
      <vt:lpstr>Implications for Investors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dc:creator>
  <cp:lastModifiedBy>Dow, James P</cp:lastModifiedBy>
  <cp:revision>90</cp:revision>
  <dcterms:created xsi:type="dcterms:W3CDTF">2009-08-26T20:29:31Z</dcterms:created>
  <dcterms:modified xsi:type="dcterms:W3CDTF">2013-03-18T21:13:34Z</dcterms:modified>
</cp:coreProperties>
</file>